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7385F"/>
    <a:srgbClr val="132D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6" autoAdjust="0"/>
    <p:restoredTop sz="94658" autoAdjust="0"/>
  </p:normalViewPr>
  <p:slideViewPr>
    <p:cSldViewPr>
      <p:cViewPr>
        <p:scale>
          <a:sx n="77" d="100"/>
          <a:sy n="77" d="100"/>
        </p:scale>
        <p:origin x="-1170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544" y="2060848"/>
            <a:ext cx="8229600" cy="40653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Strategic Managerial Accounting: hospitality, tourism &amp; events applications 6e</a:t>
            </a:r>
          </a:p>
          <a:p>
            <a:pPr lvl="0"/>
            <a:endParaRPr lang="cy-GB" dirty="0" smtClean="0"/>
          </a:p>
          <a:p>
            <a:pPr lvl="0"/>
            <a:endParaRPr lang="en-US" dirty="0"/>
          </a:p>
        </p:txBody>
      </p:sp>
      <p:sp>
        <p:nvSpPr>
          <p:cNvPr id="7" name="Text Box 14"/>
          <p:cNvSpPr txBox="1">
            <a:spLocks noChangeArrowheads="1"/>
          </p:cNvSpPr>
          <p:nvPr userDrawn="1"/>
        </p:nvSpPr>
        <p:spPr bwMode="auto">
          <a:xfrm>
            <a:off x="2039938" y="6497638"/>
            <a:ext cx="7104062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 eaLnBrk="0" hangingPunct="0"/>
            <a:r>
              <a:rPr lang="en-GB" sz="9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© </a:t>
            </a:r>
            <a:r>
              <a:rPr lang="en-GB" sz="9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2012 Jones </a:t>
            </a:r>
            <a:r>
              <a:rPr lang="en-GB" sz="9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et al: </a:t>
            </a:r>
            <a:r>
              <a:rPr lang="en-GB" sz="9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Strategic</a:t>
            </a:r>
            <a:r>
              <a:rPr lang="en-GB" sz="900" i="1" baseline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Managerial Accounting: </a:t>
            </a:r>
            <a:r>
              <a:rPr lang="en-US" sz="9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Hospitality, Tourism &amp; Events Applications</a:t>
            </a:r>
            <a:r>
              <a:rPr lang="en-GB" sz="9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9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6thedition</a:t>
            </a:r>
            <a:r>
              <a:rPr lang="en-GB" sz="9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GB" sz="9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Goodfellow</a:t>
            </a:r>
            <a:r>
              <a:rPr lang="en-GB" sz="9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9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Publishers</a:t>
            </a:r>
          </a:p>
        </p:txBody>
      </p:sp>
      <p:pic>
        <p:nvPicPr>
          <p:cNvPr id="8" name="Picture 7" descr="GP_JONES_WEB.jp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7452320" y="260647"/>
            <a:ext cx="1276475" cy="1662841"/>
          </a:xfrm>
          <a:prstGeom prst="rect">
            <a:avLst/>
          </a:prstGeom>
        </p:spPr>
      </p:pic>
      <p:pic>
        <p:nvPicPr>
          <p:cNvPr id="9" name="Picture 8" descr="GP LOGO1.jp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395536" y="6165304"/>
            <a:ext cx="504056" cy="485347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Verdana" pitchFamily="34" charset="0"/>
          <a:ea typeface="+mj-ea"/>
          <a:cs typeface="+mj-cs"/>
        </a:defRPr>
      </a:lvl1pPr>
    </p:titleStyle>
    <p:bodyStyle>
      <a:lvl1pPr marL="342900" indent="-342900" algn="ctr" defTabSz="914400" rtl="0" eaLnBrk="1" latinLnBrk="0" hangingPunct="1">
        <a:spcBef>
          <a:spcPct val="20000"/>
        </a:spcBef>
        <a:buFont typeface="Arial" pitchFamily="34" charset="0"/>
        <a:buNone/>
        <a:defRPr sz="3200" b="1" kern="1200" baseline="0">
          <a:solidFill>
            <a:schemeClr val="tx1"/>
          </a:solidFill>
          <a:latin typeface="Verdana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Verdana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Verdana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Verdana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Verdana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6694512" cy="1656183"/>
          </a:xfrm>
          <a:solidFill>
            <a:schemeClr val="tx2">
              <a:lumMod val="50000"/>
            </a:schemeClr>
          </a:solidFill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/>
            </a:r>
            <a:br>
              <a:rPr lang="en-US" b="1" dirty="0" smtClean="0">
                <a:solidFill>
                  <a:schemeClr val="bg1"/>
                </a:solidFill>
              </a:rPr>
            </a:br>
            <a:r>
              <a:rPr lang="en-US" b="1" dirty="0" smtClean="0">
                <a:solidFill>
                  <a:schemeClr val="bg1"/>
                </a:solidFill>
              </a:rPr>
              <a:t>Chapter </a:t>
            </a:r>
            <a:r>
              <a:rPr lang="en-US" b="1" dirty="0">
                <a:solidFill>
                  <a:schemeClr val="bg1"/>
                </a:solidFill>
              </a:rPr>
              <a:t>5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2060848"/>
            <a:ext cx="8064896" cy="3816424"/>
          </a:xfrm>
          <a:solidFill>
            <a:schemeClr val="tx2">
              <a:lumMod val="50000"/>
            </a:schemeClr>
          </a:solidFill>
        </p:spPr>
        <p:txBody>
          <a:bodyPr/>
          <a:lstStyle/>
          <a:p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Short-term </a:t>
            </a:r>
            <a:r>
              <a:rPr lang="en-US" dirty="0">
                <a:solidFill>
                  <a:schemeClr val="bg1"/>
                </a:solidFill>
              </a:rPr>
              <a:t>Decision Making</a:t>
            </a:r>
            <a:endParaRPr lang="en-US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6694512" cy="1656183"/>
          </a:xfrm>
          <a:solidFill>
            <a:schemeClr val="tx2">
              <a:lumMod val="50000"/>
            </a:schemeClr>
          </a:solidFill>
        </p:spPr>
        <p:txBody>
          <a:bodyPr/>
          <a:lstStyle/>
          <a:p>
            <a:r>
              <a:rPr lang="en-GB" b="1" dirty="0" smtClean="0">
                <a:solidFill>
                  <a:schemeClr val="bg1"/>
                </a:solidFill>
              </a:rPr>
              <a:t>Example</a:t>
            </a:r>
            <a:r>
              <a:rPr lang="en-GB" b="1" dirty="0">
                <a:solidFill>
                  <a:schemeClr val="bg1"/>
                </a:solidFill>
              </a:rPr>
              <a:t>: make or buy decision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br>
              <a:rPr lang="en-US" b="1" dirty="0" smtClean="0">
                <a:solidFill>
                  <a:schemeClr val="bg1"/>
                </a:solidFill>
              </a:rPr>
            </a:b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2060848"/>
            <a:ext cx="8064896" cy="3816424"/>
          </a:xfrm>
        </p:spPr>
        <p:txBody>
          <a:bodyPr/>
          <a:lstStyle/>
          <a:p>
            <a:pPr algn="l"/>
            <a:endParaRPr lang="en-US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l"/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223" t="28378" r="19560" b="9966"/>
          <a:stretch/>
        </p:blipFill>
        <p:spPr bwMode="auto">
          <a:xfrm>
            <a:off x="1115616" y="1988840"/>
            <a:ext cx="7574693" cy="45102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26961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6694512" cy="1656183"/>
          </a:xfrm>
          <a:solidFill>
            <a:schemeClr val="tx2">
              <a:lumMod val="50000"/>
            </a:schemeClr>
          </a:solidFill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/>
            </a:r>
            <a:br>
              <a:rPr lang="en-US" b="1" dirty="0" smtClean="0">
                <a:solidFill>
                  <a:schemeClr val="bg1"/>
                </a:solidFill>
              </a:rPr>
            </a:br>
            <a:r>
              <a:rPr lang="en-US" b="1" dirty="0" smtClean="0">
                <a:solidFill>
                  <a:schemeClr val="bg1"/>
                </a:solidFill>
              </a:rPr>
              <a:t>Solution </a:t>
            </a:r>
            <a:r>
              <a:rPr lang="en-US" b="1" dirty="0" smtClean="0">
                <a:solidFill>
                  <a:schemeClr val="bg1"/>
                </a:solidFill>
              </a:rPr>
              <a:t/>
            </a:r>
            <a:br>
              <a:rPr lang="en-US" b="1" dirty="0" smtClean="0">
                <a:solidFill>
                  <a:schemeClr val="bg1"/>
                </a:solidFill>
              </a:rPr>
            </a:b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2060848"/>
            <a:ext cx="8064896" cy="3816424"/>
          </a:xfrm>
        </p:spPr>
        <p:txBody>
          <a:bodyPr/>
          <a:lstStyle/>
          <a:p>
            <a:pPr algn="l"/>
            <a:endParaRPr lang="en-US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l"/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8549991"/>
              </p:ext>
            </p:extLst>
          </p:nvPr>
        </p:nvGraphicFramePr>
        <p:xfrm>
          <a:off x="755576" y="2186577"/>
          <a:ext cx="5184576" cy="347014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02474"/>
                <a:gridCol w="1284467"/>
                <a:gridCol w="1097635"/>
              </a:tblGrid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u="sng" dirty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Island Resorts Hotel </a:t>
                      </a:r>
                      <a:endParaRPr lang="en-GB" sz="1800" dirty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MAKE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BUY</a:t>
                      </a:r>
                    </a:p>
                  </a:txBody>
                  <a:tcPr marL="68580" marR="6858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Bread Rolls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30,000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30,000</a:t>
                      </a:r>
                    </a:p>
                  </a:txBody>
                  <a:tcPr marL="68580" marR="6858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Purchase price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u="sng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$0.15</a:t>
                      </a:r>
                      <a:endParaRPr lang="en-GB" sz="180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8580" marR="6858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</a:p>
                  </a:txBody>
                  <a:tcPr marL="68580" marR="6858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</a:p>
                  </a:txBody>
                  <a:tcPr marL="68580" marR="6858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Variable material cost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$1,800 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</a:p>
                  </a:txBody>
                  <a:tcPr marL="68580" marR="6858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Variable labour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$1,200 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</a:p>
                  </a:txBody>
                  <a:tcPr marL="68580" marR="68580" marT="0" marB="0" anchor="b"/>
                </a:tc>
              </a:tr>
              <a:tr h="3809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Fixed costs avoided if not making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u="sng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$1,300 </a:t>
                      </a:r>
                      <a:endParaRPr lang="en-GB" sz="180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</a:p>
                  </a:txBody>
                  <a:tcPr marL="68580" marR="6858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Total relevant costs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 u="dbl" dirty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$4,300 </a:t>
                      </a:r>
                      <a:endParaRPr lang="en-GB" sz="1800" b="1" dirty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 u="dbl" dirty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$4,500</a:t>
                      </a:r>
                      <a:endParaRPr lang="en-GB" sz="1800" b="1" dirty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6961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6694512" cy="1656183"/>
          </a:xfrm>
          <a:solidFill>
            <a:schemeClr val="tx2">
              <a:lumMod val="50000"/>
            </a:schemeClr>
          </a:solidFill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Example</a:t>
            </a:r>
            <a:r>
              <a:rPr lang="en-US" b="1" dirty="0">
                <a:solidFill>
                  <a:schemeClr val="bg1"/>
                </a:solidFill>
              </a:rPr>
              <a:t>: decision to cease tour destination</a:t>
            </a:r>
            <a:r>
              <a:rPr lang="en-US" b="1" dirty="0" smtClean="0">
                <a:solidFill>
                  <a:schemeClr val="bg1"/>
                </a:solidFill>
              </a:rPr>
              <a:t/>
            </a:r>
            <a:br>
              <a:rPr lang="en-US" b="1" dirty="0" smtClean="0">
                <a:solidFill>
                  <a:schemeClr val="bg1"/>
                </a:solidFill>
              </a:rPr>
            </a:b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2060848"/>
            <a:ext cx="8064896" cy="3816424"/>
          </a:xfrm>
        </p:spPr>
        <p:txBody>
          <a:bodyPr/>
          <a:lstStyle/>
          <a:p>
            <a:pPr algn="l"/>
            <a:endParaRPr lang="en-US" dirty="0">
              <a:solidFill>
                <a:schemeClr val="tx2">
                  <a:lumMod val="75000"/>
                </a:schemeClr>
              </a:solidFill>
            </a:endParaRPr>
          </a:p>
          <a:p>
            <a:pPr algn="l"/>
            <a:endParaRPr lang="en-US" dirty="0" smtClean="0">
              <a:solidFill>
                <a:schemeClr val="tx2">
                  <a:lumMod val="75000"/>
                </a:schemeClr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8174960"/>
              </p:ext>
            </p:extLst>
          </p:nvPr>
        </p:nvGraphicFramePr>
        <p:xfrm>
          <a:off x="755573" y="2132857"/>
          <a:ext cx="7992890" cy="37477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78639"/>
                <a:gridCol w="694360"/>
                <a:gridCol w="927404"/>
                <a:gridCol w="792088"/>
                <a:gridCol w="708729"/>
                <a:gridCol w="2891670"/>
              </a:tblGrid>
              <a:tr h="2249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u="sng" dirty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Peace Yoga Retreats</a:t>
                      </a:r>
                      <a:endParaRPr lang="en-GB" sz="1200" dirty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India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Portugal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Turkey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Totals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Notes:</a:t>
                      </a:r>
                    </a:p>
                  </a:txBody>
                  <a:tcPr marL="68580" marR="68580" marT="0" marB="0" anchor="b"/>
                </a:tc>
              </a:tr>
              <a:tr h="2249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£,000s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£,000s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£,000s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£,000s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</a:p>
                  </a:txBody>
                  <a:tcPr marL="68580" marR="68580" marT="0" marB="0" anchor="b"/>
                </a:tc>
              </a:tr>
              <a:tr h="8974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Revenue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400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700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500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1600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An all-inclusive price covering plane, transfers, accommodation, full board, local representative and yoga teacher</a:t>
                      </a:r>
                    </a:p>
                  </a:txBody>
                  <a:tcPr marL="68580" marR="68580" marT="0" marB="0" anchor="b"/>
                </a:tc>
              </a:tr>
              <a:tr h="4420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Variable transport costs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80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35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75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190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Includes plane and transfers per person</a:t>
                      </a:r>
                    </a:p>
                  </a:txBody>
                  <a:tcPr marL="68580" marR="68580" marT="0" marB="0" anchor="b"/>
                </a:tc>
              </a:tr>
              <a:tr h="4499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Variable hospitality costs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200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420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225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845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Includes resort accommodation and meal costs</a:t>
                      </a:r>
                    </a:p>
                  </a:txBody>
                  <a:tcPr marL="68580" marR="68580" marT="0" marB="0" anchor="b"/>
                </a:tc>
              </a:tr>
              <a:tr h="2249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Fixed resort cost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30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40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35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105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Local representative &amp; yoga teacher</a:t>
                      </a:r>
                    </a:p>
                  </a:txBody>
                  <a:tcPr marL="68580" marR="68580" marT="0" marB="0" anchor="b"/>
                </a:tc>
              </a:tr>
              <a:tr h="2249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Fixed Head Office costs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100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100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100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300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Fixed HO costs shared by 3 locations</a:t>
                      </a:r>
                    </a:p>
                  </a:txBody>
                  <a:tcPr marL="68580" marR="68580" marT="0" marB="0" anchor="b"/>
                </a:tc>
              </a:tr>
              <a:tr h="2249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Total Costs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b="1" u="sng" dirty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410</a:t>
                      </a:r>
                      <a:endParaRPr lang="en-GB" sz="1200" b="1" dirty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b="1" u="sng" dirty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595</a:t>
                      </a:r>
                      <a:endParaRPr lang="en-GB" sz="1200" b="1" dirty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b="1" u="sng" dirty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435</a:t>
                      </a:r>
                      <a:endParaRPr lang="en-GB" sz="1200" b="1" dirty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b="1" u="sng" dirty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1440</a:t>
                      </a:r>
                      <a:endParaRPr lang="en-GB" sz="1200" b="1" dirty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</a:p>
                  </a:txBody>
                  <a:tcPr marL="68580" marR="68580" marT="0" marB="0" anchor="b"/>
                </a:tc>
              </a:tr>
              <a:tr h="4420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Operating profit/loss by location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u="dbl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-10</a:t>
                      </a:r>
                      <a:endParaRPr lang="en-GB" sz="120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u="dbl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105</a:t>
                      </a:r>
                      <a:endParaRPr lang="en-GB" sz="120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u="dbl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65</a:t>
                      </a:r>
                      <a:endParaRPr lang="en-GB" sz="120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u="dbl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160</a:t>
                      </a:r>
                      <a:endParaRPr lang="en-GB" sz="120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6961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6694512" cy="1656183"/>
          </a:xfrm>
          <a:solidFill>
            <a:schemeClr val="tx2">
              <a:lumMod val="50000"/>
            </a:schemeClr>
          </a:solidFill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/>
            </a:r>
            <a:br>
              <a:rPr lang="en-US" b="1" dirty="0" smtClean="0">
                <a:solidFill>
                  <a:schemeClr val="bg1"/>
                </a:solidFill>
              </a:rPr>
            </a:br>
            <a:r>
              <a:rPr lang="en-US" b="1" dirty="0" smtClean="0">
                <a:solidFill>
                  <a:schemeClr val="bg1"/>
                </a:solidFill>
              </a:rPr>
              <a:t>Close </a:t>
            </a:r>
            <a:r>
              <a:rPr lang="en-US" b="1" dirty="0">
                <a:solidFill>
                  <a:schemeClr val="bg1"/>
                </a:solidFill>
              </a:rPr>
              <a:t>the Indian operation </a:t>
            </a:r>
            <a:r>
              <a:rPr lang="en-US" b="1" dirty="0" smtClean="0">
                <a:solidFill>
                  <a:schemeClr val="bg1"/>
                </a:solidFill>
              </a:rPr>
              <a:t/>
            </a:r>
            <a:br>
              <a:rPr lang="en-US" b="1" dirty="0" smtClean="0">
                <a:solidFill>
                  <a:schemeClr val="bg1"/>
                </a:solidFill>
              </a:rPr>
            </a:b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2060848"/>
            <a:ext cx="8064896" cy="3816424"/>
          </a:xfrm>
        </p:spPr>
        <p:txBody>
          <a:bodyPr/>
          <a:lstStyle/>
          <a:p>
            <a:pPr algn="l"/>
            <a:endParaRPr lang="en-US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l"/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3614275"/>
              </p:ext>
            </p:extLst>
          </p:nvPr>
        </p:nvGraphicFramePr>
        <p:xfrm>
          <a:off x="827584" y="1988840"/>
          <a:ext cx="7848873" cy="416616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24277"/>
                <a:gridCol w="868107"/>
                <a:gridCol w="746344"/>
                <a:gridCol w="868981"/>
                <a:gridCol w="3241164"/>
              </a:tblGrid>
              <a:tr h="2403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u="sng" dirty="0">
                          <a:effectLst/>
                        </a:rPr>
                        <a:t>Peace Yoga Retreats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Portugal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Turkey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Totals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Notes: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4112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£,000s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£,000s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£,000s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</a:p>
                  </a:txBody>
                  <a:tcPr marL="68580" marR="68580" marT="0" marB="0" anchor="b"/>
                </a:tc>
              </a:tr>
              <a:tr h="9645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Revenue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700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500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1200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An all-inclusive price covering plane, transfers, accommodation, full board, local representative and yoga teacher</a:t>
                      </a:r>
                    </a:p>
                  </a:txBody>
                  <a:tcPr marL="68580" marR="68580" marT="0" marB="0" anchor="b"/>
                </a:tc>
              </a:tr>
              <a:tr h="4822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Variable transport costs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35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75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110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Includes plane and transfers per person</a:t>
                      </a:r>
                    </a:p>
                  </a:txBody>
                  <a:tcPr marL="68580" marR="68580" marT="0" marB="0" anchor="b"/>
                </a:tc>
              </a:tr>
              <a:tr h="4822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Variable hospitality costs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420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225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645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Includes resort accommodation and meal costs</a:t>
                      </a:r>
                    </a:p>
                  </a:txBody>
                  <a:tcPr marL="68580" marR="68580" marT="0" marB="0" anchor="b"/>
                </a:tc>
              </a:tr>
              <a:tr h="4822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Fixed resort cost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40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35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75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Local representative &amp; yoga teacher</a:t>
                      </a:r>
                    </a:p>
                  </a:txBody>
                  <a:tcPr marL="68580" marR="68580" marT="0" marB="0" anchor="b"/>
                </a:tc>
              </a:tr>
              <a:tr h="4822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Fixed Head Office costs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150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150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300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Fixed HO costs shared by 2 locations</a:t>
                      </a:r>
                    </a:p>
                  </a:txBody>
                  <a:tcPr marL="68580" marR="68580" marT="0" marB="0" anchor="b"/>
                </a:tc>
              </a:tr>
              <a:tr h="24112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Total Costs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u="sng" dirty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645</a:t>
                      </a:r>
                      <a:endParaRPr lang="en-GB" sz="1400" b="1" dirty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u="sng" dirty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485</a:t>
                      </a:r>
                      <a:endParaRPr lang="en-GB" sz="1400" b="1" dirty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u="sng" dirty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1130</a:t>
                      </a:r>
                      <a:endParaRPr lang="en-GB" sz="1400" b="1" dirty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</a:p>
                  </a:txBody>
                  <a:tcPr marL="68580" marR="68580" marT="0" marB="0" anchor="b"/>
                </a:tc>
              </a:tr>
              <a:tr h="4822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Operating profit by location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u="dbl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55</a:t>
                      </a:r>
                      <a:endParaRPr lang="en-GB" sz="140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u="dbl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15</a:t>
                      </a:r>
                      <a:endParaRPr lang="en-GB" sz="140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u="dbl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70</a:t>
                      </a:r>
                      <a:endParaRPr lang="en-GB" sz="140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Profit is much lower without operations in India</a:t>
                      </a: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6961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6694512" cy="1656183"/>
          </a:xfrm>
          <a:solidFill>
            <a:schemeClr val="tx2">
              <a:lumMod val="50000"/>
            </a:schemeClr>
          </a:solidFill>
        </p:spPr>
        <p:txBody>
          <a:bodyPr/>
          <a:lstStyle/>
          <a:p>
            <a:r>
              <a:rPr lang="en-GB" b="1" dirty="0" smtClean="0">
                <a:solidFill>
                  <a:schemeClr val="bg1"/>
                </a:solidFill>
              </a:rPr>
              <a:t>Original </a:t>
            </a:r>
            <a:r>
              <a:rPr lang="en-GB" b="1" dirty="0">
                <a:solidFill>
                  <a:schemeClr val="bg1"/>
                </a:solidFill>
              </a:rPr>
              <a:t>data </a:t>
            </a:r>
            <a:r>
              <a:rPr lang="en-GB" b="1" dirty="0" smtClean="0">
                <a:solidFill>
                  <a:schemeClr val="bg1"/>
                </a:solidFill>
              </a:rPr>
              <a:t>amended </a:t>
            </a:r>
            <a:r>
              <a:rPr lang="en-GB" b="1" dirty="0">
                <a:solidFill>
                  <a:schemeClr val="bg1"/>
                </a:solidFill>
              </a:rPr>
              <a:t>to only show the relevant costs for each location 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2060848"/>
            <a:ext cx="8064896" cy="3816424"/>
          </a:xfrm>
        </p:spPr>
        <p:txBody>
          <a:bodyPr/>
          <a:lstStyle/>
          <a:p>
            <a:pPr algn="l"/>
            <a:endParaRPr lang="en-US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l"/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9415745"/>
              </p:ext>
            </p:extLst>
          </p:nvPr>
        </p:nvGraphicFramePr>
        <p:xfrm>
          <a:off x="683568" y="2060848"/>
          <a:ext cx="7992888" cy="392126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67714"/>
                <a:gridCol w="725618"/>
                <a:gridCol w="845844"/>
                <a:gridCol w="724766"/>
                <a:gridCol w="725618"/>
                <a:gridCol w="2903328"/>
              </a:tblGrid>
              <a:tr h="2212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u="sng" dirty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Peace Yoga Retreats</a:t>
                      </a:r>
                      <a:endParaRPr lang="en-GB" sz="1200" dirty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India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Portugal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Turkey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Totals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Notes:</a:t>
                      </a:r>
                    </a:p>
                  </a:txBody>
                  <a:tcPr marL="68580" marR="68580" marT="0" marB="0" anchor="b"/>
                </a:tc>
              </a:tr>
              <a:tr h="2212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£,000s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£,000s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£,000s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£,000s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</a:p>
                  </a:txBody>
                  <a:tcPr marL="68580" marR="68580" marT="0" marB="0" anchor="b"/>
                </a:tc>
              </a:tr>
              <a:tr h="8826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Revenue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400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700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500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1600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An all-inclusive price covering plane, transfers, accommodation, full board, local representative and yoga teacher</a:t>
                      </a:r>
                    </a:p>
                  </a:txBody>
                  <a:tcPr marL="68580" marR="68580" marT="0" marB="0" anchor="b"/>
                </a:tc>
              </a:tr>
              <a:tr h="4425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Variable transport costs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80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35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75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190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Includes plane and transfers per person</a:t>
                      </a:r>
                    </a:p>
                  </a:txBody>
                  <a:tcPr marL="68580" marR="68580" marT="0" marB="0" anchor="b"/>
                </a:tc>
              </a:tr>
              <a:tr h="4425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Variable hospitality costs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200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420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225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845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Includes resort accommodation and meal costs</a:t>
                      </a:r>
                    </a:p>
                  </a:txBody>
                  <a:tcPr marL="68580" marR="68580" marT="0" marB="0" anchor="b"/>
                </a:tc>
              </a:tr>
              <a:tr h="4347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Fixed resort cost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30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40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35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105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Local representative &amp; yoga teacher</a:t>
                      </a:r>
                    </a:p>
                  </a:txBody>
                  <a:tcPr marL="68580" marR="68580" marT="0" marB="0" anchor="b"/>
                </a:tc>
              </a:tr>
              <a:tr h="2212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Fixed Head Office costs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300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Not a location operating cost</a:t>
                      </a:r>
                    </a:p>
                  </a:txBody>
                  <a:tcPr marL="68580" marR="68580" marT="0" marB="0" anchor="b"/>
                </a:tc>
              </a:tr>
              <a:tr h="2212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Total Costs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b="1" u="sng" dirty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310</a:t>
                      </a:r>
                      <a:endParaRPr lang="en-GB" sz="1200" b="1" dirty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b="1" u="sng" dirty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495</a:t>
                      </a:r>
                      <a:endParaRPr lang="en-GB" sz="1200" b="1" dirty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b="1" u="sng" dirty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335</a:t>
                      </a:r>
                      <a:endParaRPr lang="en-GB" sz="1200" b="1" dirty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b="1" u="sng" dirty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1440</a:t>
                      </a:r>
                      <a:endParaRPr lang="en-GB" sz="1200" b="1" dirty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</a:p>
                  </a:txBody>
                  <a:tcPr marL="68580" marR="68580" marT="0" marB="0" anchor="b"/>
                </a:tc>
              </a:tr>
              <a:tr h="4347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Operating profit by location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u="dbl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90</a:t>
                      </a:r>
                      <a:endParaRPr lang="en-GB" sz="120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u="dbl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205</a:t>
                      </a:r>
                      <a:endParaRPr lang="en-GB" sz="120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u="dbl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165</a:t>
                      </a:r>
                      <a:endParaRPr lang="en-GB" sz="120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u="dbl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160</a:t>
                      </a:r>
                      <a:endParaRPr lang="en-GB" sz="120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All locations make a positive input to company profits</a:t>
                      </a: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6961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6694512" cy="1656183"/>
          </a:xfrm>
          <a:solidFill>
            <a:schemeClr val="tx2">
              <a:lumMod val="50000"/>
            </a:schemeClr>
          </a:solidFill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/>
            </a:r>
            <a:br>
              <a:rPr lang="en-US" b="1" dirty="0" smtClean="0">
                <a:solidFill>
                  <a:schemeClr val="bg1"/>
                </a:solidFill>
              </a:rPr>
            </a:br>
            <a:r>
              <a:rPr lang="en-US" b="1" dirty="0" smtClean="0">
                <a:solidFill>
                  <a:schemeClr val="bg1"/>
                </a:solidFill>
              </a:rPr>
              <a:t>Additional </a:t>
            </a:r>
            <a:r>
              <a:rPr lang="en-US" b="1" dirty="0" smtClean="0">
                <a:solidFill>
                  <a:schemeClr val="bg1"/>
                </a:solidFill>
              </a:rPr>
              <a:t>Considerations </a:t>
            </a:r>
            <a:br>
              <a:rPr lang="en-US" b="1" dirty="0" smtClean="0">
                <a:solidFill>
                  <a:schemeClr val="bg1"/>
                </a:solidFill>
              </a:rPr>
            </a:b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2060848"/>
            <a:ext cx="8064896" cy="3816424"/>
          </a:xfrm>
        </p:spPr>
        <p:txBody>
          <a:bodyPr>
            <a:normAutofit lnSpcReduction="10000"/>
          </a:bodyPr>
          <a:lstStyle/>
          <a:p>
            <a:pPr marL="457200" indent="-457200" algn="l">
              <a:buFont typeface="Wingdings" pitchFamily="2" charset="2"/>
              <a:buChar char="Ø"/>
            </a:pPr>
            <a:r>
              <a:rPr lang="en-US" b="0" dirty="0" smtClean="0">
                <a:solidFill>
                  <a:schemeClr val="tx2">
                    <a:lumMod val="75000"/>
                  </a:schemeClr>
                </a:solidFill>
              </a:rPr>
              <a:t>The long term perspective</a:t>
            </a:r>
          </a:p>
          <a:p>
            <a:pPr marL="457200" indent="-457200" algn="l">
              <a:buFont typeface="Wingdings" pitchFamily="2" charset="2"/>
              <a:buChar char="Ø"/>
            </a:pPr>
            <a:endParaRPr lang="en-US" b="0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457200" indent="-457200" algn="l">
              <a:buFont typeface="Wingdings" pitchFamily="2" charset="2"/>
              <a:buChar char="Ø"/>
            </a:pPr>
            <a:r>
              <a:rPr lang="en-US" b="0" dirty="0" smtClean="0">
                <a:solidFill>
                  <a:schemeClr val="tx2">
                    <a:lumMod val="75000"/>
                  </a:schemeClr>
                </a:solidFill>
              </a:rPr>
              <a:t>Scarce resources</a:t>
            </a:r>
          </a:p>
          <a:p>
            <a:pPr marL="457200" indent="-457200" algn="l">
              <a:buFont typeface="Wingdings" pitchFamily="2" charset="2"/>
              <a:buChar char="Ø"/>
            </a:pPr>
            <a:endParaRPr lang="en-US" b="0" dirty="0">
              <a:solidFill>
                <a:schemeClr val="tx2">
                  <a:lumMod val="75000"/>
                </a:schemeClr>
              </a:solidFill>
            </a:endParaRPr>
          </a:p>
          <a:p>
            <a:pPr marL="457200" indent="-457200" algn="l">
              <a:buFont typeface="Wingdings" pitchFamily="2" charset="2"/>
              <a:buChar char="Ø"/>
            </a:pPr>
            <a:r>
              <a:rPr lang="en-US" b="0" dirty="0" smtClean="0">
                <a:solidFill>
                  <a:schemeClr val="tx2">
                    <a:lumMod val="75000"/>
                  </a:schemeClr>
                </a:solidFill>
              </a:rPr>
              <a:t>Uncertainty</a:t>
            </a:r>
          </a:p>
          <a:p>
            <a:pPr marL="457200" indent="-457200" algn="l">
              <a:buFont typeface="Wingdings" pitchFamily="2" charset="2"/>
              <a:buChar char="Ø"/>
            </a:pPr>
            <a:endParaRPr lang="en-US" b="0" dirty="0">
              <a:solidFill>
                <a:schemeClr val="tx2">
                  <a:lumMod val="75000"/>
                </a:schemeClr>
              </a:solidFill>
            </a:endParaRPr>
          </a:p>
          <a:p>
            <a:pPr marL="457200" indent="-457200" algn="l">
              <a:buFont typeface="Wingdings" pitchFamily="2" charset="2"/>
              <a:buChar char="Ø"/>
            </a:pPr>
            <a:r>
              <a:rPr lang="en-US" b="0" dirty="0" smtClean="0">
                <a:solidFill>
                  <a:schemeClr val="tx2">
                    <a:lumMod val="75000"/>
                  </a:schemeClr>
                </a:solidFill>
              </a:rPr>
              <a:t>Outsourcing</a:t>
            </a:r>
            <a:endParaRPr lang="en-US" b="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6961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6694512" cy="1656183"/>
          </a:xfrm>
          <a:solidFill>
            <a:schemeClr val="tx2">
              <a:lumMod val="50000"/>
            </a:schemeClr>
          </a:solidFill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/>
            </a:r>
            <a:br>
              <a:rPr lang="en-US" b="1" dirty="0" smtClean="0">
                <a:solidFill>
                  <a:schemeClr val="bg1"/>
                </a:solidFill>
              </a:rPr>
            </a:br>
            <a:r>
              <a:rPr lang="en-US" b="1" dirty="0" smtClean="0">
                <a:solidFill>
                  <a:schemeClr val="bg1"/>
                </a:solidFill>
              </a:rPr>
              <a:t>Summary </a:t>
            </a:r>
            <a:r>
              <a:rPr lang="en-US" b="1" dirty="0" smtClean="0">
                <a:solidFill>
                  <a:schemeClr val="bg1"/>
                </a:solidFill>
              </a:rPr>
              <a:t/>
            </a:r>
            <a:br>
              <a:rPr lang="en-US" b="1" dirty="0" smtClean="0">
                <a:solidFill>
                  <a:schemeClr val="bg1"/>
                </a:solidFill>
              </a:rPr>
            </a:b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2060848"/>
            <a:ext cx="8064896" cy="3816424"/>
          </a:xfrm>
        </p:spPr>
        <p:txBody>
          <a:bodyPr>
            <a:normAutofit fontScale="62500" lnSpcReduction="20000"/>
          </a:bodyPr>
          <a:lstStyle/>
          <a:p>
            <a:pPr marL="457200" indent="-457200" algn="l">
              <a:buFont typeface="Wingdings" pitchFamily="2" charset="2"/>
              <a:buChar char="Ø"/>
            </a:pPr>
            <a:r>
              <a:rPr lang="en-GB" b="0" dirty="0" smtClean="0">
                <a:solidFill>
                  <a:schemeClr val="tx2">
                    <a:lumMod val="75000"/>
                  </a:schemeClr>
                </a:solidFill>
              </a:rPr>
              <a:t>Relevant </a:t>
            </a:r>
            <a:r>
              <a:rPr lang="en-GB" b="0" dirty="0">
                <a:solidFill>
                  <a:schemeClr val="tx2">
                    <a:lumMod val="75000"/>
                  </a:schemeClr>
                </a:solidFill>
              </a:rPr>
              <a:t>costs are those that are relevant to a specific decision being made.</a:t>
            </a:r>
          </a:p>
          <a:p>
            <a:pPr marL="457200" indent="-457200" algn="l">
              <a:buFont typeface="Wingdings" pitchFamily="2" charset="2"/>
              <a:buChar char="Ø"/>
            </a:pPr>
            <a:r>
              <a:rPr lang="en-GB" b="0" dirty="0" smtClean="0">
                <a:solidFill>
                  <a:schemeClr val="tx2">
                    <a:lumMod val="75000"/>
                  </a:schemeClr>
                </a:solidFill>
              </a:rPr>
              <a:t>An </a:t>
            </a:r>
            <a:r>
              <a:rPr lang="en-GB" b="0" dirty="0">
                <a:solidFill>
                  <a:schemeClr val="tx2">
                    <a:lumMod val="75000"/>
                  </a:schemeClr>
                </a:solidFill>
              </a:rPr>
              <a:t>opportunity cost is concerned with the ‘missed opportunity’ when deciding between mutually exclusive options.</a:t>
            </a:r>
          </a:p>
          <a:p>
            <a:pPr marL="457200" indent="-457200" algn="l">
              <a:buFont typeface="Wingdings" pitchFamily="2" charset="2"/>
              <a:buChar char="Ø"/>
            </a:pPr>
            <a:r>
              <a:rPr lang="en-GB" b="0" dirty="0" smtClean="0">
                <a:solidFill>
                  <a:schemeClr val="tx2">
                    <a:lumMod val="75000"/>
                  </a:schemeClr>
                </a:solidFill>
              </a:rPr>
              <a:t>There </a:t>
            </a:r>
            <a:r>
              <a:rPr lang="en-GB" b="0" dirty="0">
                <a:solidFill>
                  <a:schemeClr val="tx2">
                    <a:lumMod val="75000"/>
                  </a:schemeClr>
                </a:solidFill>
              </a:rPr>
              <a:t>are various types of short term decisions – each may have a slightly different focus or role within the organisation.</a:t>
            </a:r>
          </a:p>
          <a:p>
            <a:pPr marL="457200" indent="-457200" algn="l">
              <a:buFont typeface="Wingdings" pitchFamily="2" charset="2"/>
              <a:buChar char="Ø"/>
            </a:pPr>
            <a:r>
              <a:rPr lang="en-GB" b="0" dirty="0" smtClean="0">
                <a:solidFill>
                  <a:schemeClr val="tx2">
                    <a:lumMod val="75000"/>
                  </a:schemeClr>
                </a:solidFill>
              </a:rPr>
              <a:t>Short </a:t>
            </a:r>
            <a:r>
              <a:rPr lang="en-GB" b="0" dirty="0">
                <a:solidFill>
                  <a:schemeClr val="tx2">
                    <a:lumMod val="75000"/>
                  </a:schemeClr>
                </a:solidFill>
              </a:rPr>
              <a:t>term decisions can have long term implications for an organisation.</a:t>
            </a:r>
          </a:p>
          <a:p>
            <a:pPr marL="457200" indent="-457200" algn="l">
              <a:buFont typeface="Wingdings" pitchFamily="2" charset="2"/>
              <a:buChar char="Ø"/>
            </a:pPr>
            <a:r>
              <a:rPr lang="en-GB" b="0" dirty="0" smtClean="0">
                <a:solidFill>
                  <a:schemeClr val="tx2">
                    <a:lumMod val="75000"/>
                  </a:schemeClr>
                </a:solidFill>
              </a:rPr>
              <a:t>Scarce </a:t>
            </a:r>
            <a:r>
              <a:rPr lang="en-GB" b="0" dirty="0">
                <a:solidFill>
                  <a:schemeClr val="tx2">
                    <a:lumMod val="75000"/>
                  </a:schemeClr>
                </a:solidFill>
              </a:rPr>
              <a:t>resource can lead managers to focus on how to use them to maximise the return for the organisation.</a:t>
            </a:r>
          </a:p>
          <a:p>
            <a:pPr algn="l"/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6961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6694512" cy="1656183"/>
          </a:xfrm>
          <a:solidFill>
            <a:schemeClr val="tx2">
              <a:lumMod val="50000"/>
            </a:schemeClr>
          </a:solidFill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/>
            </a:r>
            <a:br>
              <a:rPr lang="en-US" b="1" dirty="0" smtClean="0">
                <a:solidFill>
                  <a:schemeClr val="bg1"/>
                </a:solidFill>
              </a:rPr>
            </a:br>
            <a:r>
              <a:rPr lang="en-US" b="1" dirty="0" smtClean="0">
                <a:solidFill>
                  <a:schemeClr val="bg1"/>
                </a:solidFill>
              </a:rPr>
              <a:t>Objectives</a:t>
            </a:r>
            <a:r>
              <a:rPr lang="en-US" b="1" dirty="0" smtClean="0">
                <a:solidFill>
                  <a:schemeClr val="bg1"/>
                </a:solidFill>
              </a:rPr>
              <a:t/>
            </a:r>
            <a:br>
              <a:rPr lang="en-US" b="1" dirty="0" smtClean="0">
                <a:solidFill>
                  <a:schemeClr val="bg1"/>
                </a:solidFill>
              </a:rPr>
            </a:b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2060848"/>
            <a:ext cx="8064896" cy="3816424"/>
          </a:xfrm>
        </p:spPr>
        <p:txBody>
          <a:bodyPr>
            <a:normAutofit fontScale="70000" lnSpcReduction="20000"/>
          </a:bodyPr>
          <a:lstStyle/>
          <a:p>
            <a:pPr algn="l"/>
            <a:r>
              <a:rPr lang="en-GB" b="0" dirty="0">
                <a:solidFill>
                  <a:schemeClr val="tx2">
                    <a:lumMod val="75000"/>
                  </a:schemeClr>
                </a:solidFill>
              </a:rPr>
              <a:t>After studying this t</a:t>
            </a:r>
            <a:r>
              <a:rPr lang="en-GB" b="0" dirty="0" smtClean="0">
                <a:solidFill>
                  <a:schemeClr val="tx2">
                    <a:lumMod val="75000"/>
                  </a:schemeClr>
                </a:solidFill>
              </a:rPr>
              <a:t>opic </a:t>
            </a:r>
            <a:r>
              <a:rPr lang="en-GB" b="0" dirty="0">
                <a:solidFill>
                  <a:schemeClr val="tx2">
                    <a:lumMod val="75000"/>
                  </a:schemeClr>
                </a:solidFill>
              </a:rPr>
              <a:t>you will be able to</a:t>
            </a:r>
            <a:r>
              <a:rPr lang="en-GB" b="0" dirty="0" smtClean="0">
                <a:solidFill>
                  <a:schemeClr val="tx2">
                    <a:lumMod val="75000"/>
                  </a:schemeClr>
                </a:solidFill>
              </a:rPr>
              <a:t>:</a:t>
            </a:r>
          </a:p>
          <a:p>
            <a:pPr marL="457200" indent="-457200" algn="l">
              <a:buFont typeface="Wingdings" pitchFamily="2" charset="2"/>
              <a:buChar char="Ø"/>
            </a:pPr>
            <a:endParaRPr lang="en-GB" b="0" dirty="0">
              <a:solidFill>
                <a:schemeClr val="tx2">
                  <a:lumMod val="75000"/>
                </a:schemeClr>
              </a:solidFill>
            </a:endParaRPr>
          </a:p>
          <a:p>
            <a:pPr marL="457200" indent="-457200" algn="l">
              <a:buFont typeface="Wingdings" pitchFamily="2" charset="2"/>
              <a:buChar char="Ø"/>
            </a:pPr>
            <a:r>
              <a:rPr lang="en-GB" b="0" dirty="0" smtClean="0">
                <a:solidFill>
                  <a:schemeClr val="tx2">
                    <a:lumMod val="75000"/>
                  </a:schemeClr>
                </a:solidFill>
              </a:rPr>
              <a:t>Understand </a:t>
            </a:r>
            <a:r>
              <a:rPr lang="en-GB" b="0" dirty="0">
                <a:solidFill>
                  <a:schemeClr val="tx2">
                    <a:lumMod val="75000"/>
                  </a:schemeClr>
                </a:solidFill>
              </a:rPr>
              <a:t>costs that are relevant to the decision making process in different circumstances;</a:t>
            </a:r>
          </a:p>
          <a:p>
            <a:pPr marL="457200" indent="-457200" algn="l">
              <a:buFont typeface="Wingdings" pitchFamily="2" charset="2"/>
              <a:buChar char="Ø"/>
            </a:pPr>
            <a:r>
              <a:rPr lang="en-GB" b="0" dirty="0" smtClean="0">
                <a:solidFill>
                  <a:schemeClr val="tx2">
                    <a:lumMod val="75000"/>
                  </a:schemeClr>
                </a:solidFill>
              </a:rPr>
              <a:t>Demonstrate </a:t>
            </a:r>
            <a:r>
              <a:rPr lang="en-GB" b="0" dirty="0">
                <a:solidFill>
                  <a:schemeClr val="tx2">
                    <a:lumMod val="75000"/>
                  </a:schemeClr>
                </a:solidFill>
              </a:rPr>
              <a:t>working knowledge of typical short term decisions managers have to make and how financial data can support these decisions;</a:t>
            </a:r>
          </a:p>
          <a:p>
            <a:pPr marL="457200" indent="-457200" algn="l">
              <a:buFont typeface="Wingdings" pitchFamily="2" charset="2"/>
              <a:buChar char="Ø"/>
            </a:pPr>
            <a:r>
              <a:rPr lang="en-GB" b="0" dirty="0" smtClean="0">
                <a:solidFill>
                  <a:schemeClr val="tx2">
                    <a:lumMod val="75000"/>
                  </a:schemeClr>
                </a:solidFill>
              </a:rPr>
              <a:t>Recognise </a:t>
            </a:r>
            <a:r>
              <a:rPr lang="en-GB" b="0" dirty="0">
                <a:solidFill>
                  <a:schemeClr val="tx2">
                    <a:lumMod val="75000"/>
                  </a:schemeClr>
                </a:solidFill>
              </a:rPr>
              <a:t>the issues of managing scarce recourses in decision making; and</a:t>
            </a:r>
          </a:p>
          <a:p>
            <a:pPr marL="457200" indent="-457200" algn="l">
              <a:buFont typeface="Wingdings" pitchFamily="2" charset="2"/>
              <a:buChar char="Ø"/>
            </a:pPr>
            <a:r>
              <a:rPr lang="en-GB" b="0" dirty="0" smtClean="0">
                <a:solidFill>
                  <a:schemeClr val="tx2">
                    <a:lumMod val="75000"/>
                  </a:schemeClr>
                </a:solidFill>
              </a:rPr>
              <a:t>Appreciate </a:t>
            </a:r>
            <a:r>
              <a:rPr lang="en-GB" b="0" dirty="0">
                <a:solidFill>
                  <a:schemeClr val="tx2">
                    <a:lumMod val="75000"/>
                  </a:schemeClr>
                </a:solidFill>
              </a:rPr>
              <a:t>the implications of outsourcing in a business context</a:t>
            </a:r>
            <a:r>
              <a:rPr lang="en-GB" dirty="0">
                <a:solidFill>
                  <a:schemeClr val="tx2">
                    <a:lumMod val="75000"/>
                  </a:schemeClr>
                </a:solidFill>
              </a:rPr>
              <a:t>.</a:t>
            </a:r>
          </a:p>
          <a:p>
            <a:pPr algn="l"/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6786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6694512" cy="1656183"/>
          </a:xfrm>
          <a:solidFill>
            <a:schemeClr val="tx2">
              <a:lumMod val="50000"/>
            </a:schemeClr>
          </a:solidFill>
        </p:spPr>
        <p:txBody>
          <a:bodyPr/>
          <a:lstStyle/>
          <a:p>
            <a:r>
              <a:rPr lang="en-GB" b="1" dirty="0" smtClean="0">
                <a:solidFill>
                  <a:schemeClr val="bg1"/>
                </a:solidFill>
              </a:rPr>
              <a:t>Relevant </a:t>
            </a:r>
            <a:r>
              <a:rPr lang="en-GB" b="1" dirty="0">
                <a:solidFill>
                  <a:schemeClr val="bg1"/>
                </a:solidFill>
              </a:rPr>
              <a:t>costs in decision making</a:t>
            </a:r>
            <a:r>
              <a:rPr lang="en-US" b="1" dirty="0" smtClean="0">
                <a:solidFill>
                  <a:schemeClr val="bg1"/>
                </a:solidFill>
              </a:rPr>
              <a:t/>
            </a:r>
            <a:br>
              <a:rPr lang="en-US" b="1" dirty="0" smtClean="0">
                <a:solidFill>
                  <a:schemeClr val="bg1"/>
                </a:solidFill>
              </a:rPr>
            </a:b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2060848"/>
            <a:ext cx="8064896" cy="3816424"/>
          </a:xfrm>
        </p:spPr>
        <p:txBody>
          <a:bodyPr/>
          <a:lstStyle/>
          <a:p>
            <a:pPr algn="l"/>
            <a:r>
              <a:rPr lang="en-US" b="0" dirty="0" smtClean="0">
                <a:solidFill>
                  <a:schemeClr val="tx2">
                    <a:lumMod val="75000"/>
                  </a:schemeClr>
                </a:solidFill>
              </a:rPr>
              <a:t>In short term decision making costs can be classified as to whether they are:</a:t>
            </a:r>
          </a:p>
          <a:p>
            <a:pPr algn="l"/>
            <a:endParaRPr lang="en-US" b="0" dirty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Relevant</a:t>
            </a:r>
            <a:r>
              <a:rPr lang="en-US" b="0" dirty="0" smtClean="0">
                <a:solidFill>
                  <a:schemeClr val="tx2">
                    <a:lumMod val="75000"/>
                  </a:schemeClr>
                </a:solidFill>
              </a:rPr>
              <a:t> or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Irrelevant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6961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6694512" cy="1656183"/>
          </a:xfrm>
          <a:solidFill>
            <a:schemeClr val="tx2">
              <a:lumMod val="50000"/>
            </a:schemeClr>
          </a:solidFill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/>
            </a:r>
            <a:br>
              <a:rPr lang="en-US" b="1" dirty="0" smtClean="0">
                <a:solidFill>
                  <a:schemeClr val="bg1"/>
                </a:solidFill>
              </a:rPr>
            </a:br>
            <a:r>
              <a:rPr lang="en-US" b="1" dirty="0" smtClean="0">
                <a:solidFill>
                  <a:schemeClr val="bg1"/>
                </a:solidFill>
              </a:rPr>
              <a:t>Events </a:t>
            </a:r>
            <a:r>
              <a:rPr lang="en-US" b="1" dirty="0" smtClean="0">
                <a:solidFill>
                  <a:schemeClr val="bg1"/>
                </a:solidFill>
              </a:rPr>
              <a:t>Example</a:t>
            </a:r>
            <a:br>
              <a:rPr lang="en-US" b="1" dirty="0" smtClean="0">
                <a:solidFill>
                  <a:schemeClr val="bg1"/>
                </a:solidFill>
              </a:rPr>
            </a:b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2060848"/>
            <a:ext cx="8064896" cy="3816424"/>
          </a:xfrm>
        </p:spPr>
        <p:txBody>
          <a:bodyPr>
            <a:normAutofit fontScale="77500" lnSpcReduction="20000"/>
          </a:bodyPr>
          <a:lstStyle/>
          <a:p>
            <a:pPr algn="l"/>
            <a:r>
              <a:rPr lang="en-GB" b="0" dirty="0" smtClean="0">
                <a:solidFill>
                  <a:schemeClr val="tx2">
                    <a:lumMod val="75000"/>
                  </a:schemeClr>
                </a:solidFill>
              </a:rPr>
              <a:t>A </a:t>
            </a:r>
            <a:r>
              <a:rPr lang="en-GB" b="0" dirty="0">
                <a:solidFill>
                  <a:schemeClr val="tx2">
                    <a:lumMod val="75000"/>
                  </a:schemeClr>
                </a:solidFill>
              </a:rPr>
              <a:t>venue has been hired for a commercial event to take place in 2 weeks’ time, unfortunately ticket sales have been very slow and it looks as though the event will be run at a loss.  </a:t>
            </a:r>
            <a:endParaRPr lang="en-GB" b="0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l"/>
            <a:r>
              <a:rPr lang="en-GB" b="0" dirty="0" smtClean="0">
                <a:solidFill>
                  <a:schemeClr val="tx2">
                    <a:lumMod val="75000"/>
                  </a:schemeClr>
                </a:solidFill>
              </a:rPr>
              <a:t>The </a:t>
            </a:r>
            <a:r>
              <a:rPr lang="en-GB" b="0" dirty="0">
                <a:solidFill>
                  <a:schemeClr val="tx2">
                    <a:lumMod val="75000"/>
                  </a:schemeClr>
                </a:solidFill>
              </a:rPr>
              <a:t>manager of the events company needs to make the decision ‘should the event be cancelled or not?’ from a financial perspective he would need to look at the ‘relevant’ costs to see which costs would be ‘relevant’ to his decision.  </a:t>
            </a:r>
            <a:endParaRPr lang="en-GB" b="0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l"/>
            <a:r>
              <a:rPr lang="en-GB" b="0" dirty="0" smtClean="0">
                <a:solidFill>
                  <a:schemeClr val="tx2">
                    <a:lumMod val="75000"/>
                  </a:schemeClr>
                </a:solidFill>
              </a:rPr>
              <a:t>What </a:t>
            </a:r>
            <a:r>
              <a:rPr lang="en-GB" b="0" dirty="0">
                <a:solidFill>
                  <a:schemeClr val="tx2">
                    <a:lumMod val="75000"/>
                  </a:schemeClr>
                </a:solidFill>
              </a:rPr>
              <a:t>would these be?</a:t>
            </a:r>
            <a:endParaRPr lang="en-US" b="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6961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6694512" cy="1656183"/>
          </a:xfrm>
          <a:solidFill>
            <a:schemeClr val="tx2">
              <a:lumMod val="50000"/>
            </a:schemeClr>
          </a:solidFill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/>
            </a:r>
            <a:br>
              <a:rPr lang="en-US" b="1" dirty="0" smtClean="0">
                <a:solidFill>
                  <a:schemeClr val="bg1"/>
                </a:solidFill>
              </a:rPr>
            </a:br>
            <a:r>
              <a:rPr lang="en-US" b="1" dirty="0" smtClean="0">
                <a:solidFill>
                  <a:schemeClr val="bg1"/>
                </a:solidFill>
              </a:rPr>
              <a:t>Solution </a:t>
            </a:r>
            <a:r>
              <a:rPr lang="en-US" b="1" dirty="0" smtClean="0">
                <a:solidFill>
                  <a:schemeClr val="bg1"/>
                </a:solidFill>
              </a:rPr>
              <a:t>(1)</a:t>
            </a:r>
            <a:br>
              <a:rPr lang="en-US" b="1" dirty="0" smtClean="0">
                <a:solidFill>
                  <a:schemeClr val="bg1"/>
                </a:solidFill>
              </a:rPr>
            </a:b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2060848"/>
            <a:ext cx="8064896" cy="3816424"/>
          </a:xfrm>
        </p:spPr>
        <p:txBody>
          <a:bodyPr/>
          <a:lstStyle/>
          <a:p>
            <a:pPr algn="l"/>
            <a:endParaRPr lang="en-US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l"/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1024489"/>
              </p:ext>
            </p:extLst>
          </p:nvPr>
        </p:nvGraphicFramePr>
        <p:xfrm>
          <a:off x="683568" y="2060849"/>
          <a:ext cx="7992887" cy="417252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36304"/>
                <a:gridCol w="5256583"/>
              </a:tblGrid>
              <a:tr h="5785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Venue hirer costs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Irrelevant</a:t>
                      </a:r>
                      <a:r>
                        <a:rPr lang="en-GB" sz="12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– already paid in full, with a 100% charge if cancelled</a:t>
                      </a: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5785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Printing tickets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Irrelevant</a:t>
                      </a:r>
                      <a:r>
                        <a:rPr lang="en-GB" sz="12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– tickets already printed and cannot be reused</a:t>
                      </a: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5785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Performing artists fees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Irrelevant</a:t>
                      </a:r>
                      <a:r>
                        <a:rPr lang="en-GB" sz="12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– already paid in full, with a 100% charge if cancelled</a:t>
                      </a: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5785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Permanent event company staff salaries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Irrelevant</a:t>
                      </a:r>
                      <a:r>
                        <a:rPr lang="en-GB" sz="12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– they still have to be paid even if this event doesn’t run</a:t>
                      </a: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5785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Casual staff employed for the event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Relevant</a:t>
                      </a:r>
                      <a:r>
                        <a:rPr lang="en-GB" sz="12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– if the event is cancelled these will not have to be paid</a:t>
                      </a: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5785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Food &amp; Beverage material costs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Relevant</a:t>
                      </a:r>
                      <a:r>
                        <a:rPr lang="en-GB" sz="12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– the food hasn’t been ordered as yet, if the event is cancelled there is no F &amp; B costs</a:t>
                      </a: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805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Merchandising costs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Irrelevant</a:t>
                      </a:r>
                      <a:r>
                        <a:rPr lang="en-GB" sz="12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– programmes and t-shirts already printed</a:t>
                      </a: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805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Event publicity costs, flyers &amp; posters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Irrelevant</a:t>
                      </a:r>
                      <a:r>
                        <a:rPr lang="en-GB" sz="12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– already printed and distributed</a:t>
                      </a: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6961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6694512" cy="1656183"/>
          </a:xfrm>
          <a:solidFill>
            <a:schemeClr val="tx2">
              <a:lumMod val="50000"/>
            </a:schemeClr>
          </a:solidFill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/>
            </a:r>
            <a:br>
              <a:rPr lang="en-US" b="1" dirty="0" smtClean="0">
                <a:solidFill>
                  <a:schemeClr val="bg1"/>
                </a:solidFill>
              </a:rPr>
            </a:br>
            <a:r>
              <a:rPr lang="en-US" b="1" dirty="0" smtClean="0">
                <a:solidFill>
                  <a:schemeClr val="bg1"/>
                </a:solidFill>
              </a:rPr>
              <a:t>Solution </a:t>
            </a:r>
            <a:r>
              <a:rPr lang="en-US" b="1" dirty="0" smtClean="0">
                <a:solidFill>
                  <a:schemeClr val="bg1"/>
                </a:solidFill>
              </a:rPr>
              <a:t>(2)</a:t>
            </a:r>
            <a:br>
              <a:rPr lang="en-US" b="1" dirty="0" smtClean="0">
                <a:solidFill>
                  <a:schemeClr val="bg1"/>
                </a:solidFill>
              </a:rPr>
            </a:b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2060848"/>
            <a:ext cx="8064896" cy="3816424"/>
          </a:xfrm>
        </p:spPr>
        <p:txBody>
          <a:bodyPr>
            <a:normAutofit fontScale="77500" lnSpcReduction="20000"/>
          </a:bodyPr>
          <a:lstStyle/>
          <a:p>
            <a:pPr algn="l"/>
            <a:r>
              <a:rPr lang="en-GB" b="0" dirty="0">
                <a:solidFill>
                  <a:schemeClr val="tx2">
                    <a:lumMod val="75000"/>
                  </a:schemeClr>
                </a:solidFill>
              </a:rPr>
              <a:t>For this specific decision the balance is</a:t>
            </a:r>
            <a:r>
              <a:rPr lang="en-GB" b="0" dirty="0" smtClean="0">
                <a:solidFill>
                  <a:schemeClr val="tx2">
                    <a:lumMod val="75000"/>
                  </a:schemeClr>
                </a:solidFill>
              </a:rPr>
              <a:t>:</a:t>
            </a:r>
          </a:p>
          <a:p>
            <a:pPr algn="l"/>
            <a:endParaRPr lang="en-GB" b="0" dirty="0">
              <a:solidFill>
                <a:schemeClr val="tx2">
                  <a:lumMod val="75000"/>
                </a:schemeClr>
              </a:solidFill>
            </a:endParaRPr>
          </a:p>
          <a:p>
            <a:pPr algn="l"/>
            <a:r>
              <a:rPr lang="en-GB" dirty="0">
                <a:solidFill>
                  <a:schemeClr val="tx2">
                    <a:lumMod val="75000"/>
                  </a:schemeClr>
                </a:solidFill>
              </a:rPr>
              <a:t>Decision A </a:t>
            </a:r>
            <a:r>
              <a:rPr lang="en-GB" b="0" dirty="0">
                <a:solidFill>
                  <a:schemeClr val="tx2">
                    <a:lumMod val="75000"/>
                  </a:schemeClr>
                </a:solidFill>
              </a:rPr>
              <a:t>– </a:t>
            </a:r>
            <a:r>
              <a:rPr lang="en-GB" dirty="0">
                <a:solidFill>
                  <a:schemeClr val="tx2">
                    <a:lumMod val="75000"/>
                  </a:schemeClr>
                </a:solidFill>
              </a:rPr>
              <a:t>the event goes ahead </a:t>
            </a:r>
            <a:r>
              <a:rPr lang="en-GB" b="0" dirty="0">
                <a:solidFill>
                  <a:schemeClr val="tx2">
                    <a:lumMod val="75000"/>
                  </a:schemeClr>
                </a:solidFill>
              </a:rPr>
              <a:t>– if it does there is some income, but all the ‘relevant’ costs will be incurred</a:t>
            </a:r>
            <a:r>
              <a:rPr lang="en-GB" b="0" dirty="0" smtClean="0">
                <a:solidFill>
                  <a:schemeClr val="tx2">
                    <a:lumMod val="75000"/>
                  </a:schemeClr>
                </a:solidFill>
              </a:rPr>
              <a:t>.</a:t>
            </a:r>
          </a:p>
          <a:p>
            <a:pPr algn="l"/>
            <a:endParaRPr lang="en-GB" b="0" dirty="0">
              <a:solidFill>
                <a:schemeClr val="tx2">
                  <a:lumMod val="75000"/>
                </a:schemeClr>
              </a:solidFill>
            </a:endParaRPr>
          </a:p>
          <a:p>
            <a:pPr algn="l"/>
            <a:r>
              <a:rPr lang="en-GB" dirty="0">
                <a:solidFill>
                  <a:schemeClr val="tx2">
                    <a:lumMod val="75000"/>
                  </a:schemeClr>
                </a:solidFill>
              </a:rPr>
              <a:t>Decision B</a:t>
            </a:r>
            <a:r>
              <a:rPr lang="en-GB" b="0" dirty="0">
                <a:solidFill>
                  <a:schemeClr val="tx2">
                    <a:lumMod val="75000"/>
                  </a:schemeClr>
                </a:solidFill>
              </a:rPr>
              <a:t> – </a:t>
            </a:r>
            <a:r>
              <a:rPr lang="en-GB" dirty="0">
                <a:solidFill>
                  <a:schemeClr val="tx2">
                    <a:lumMod val="75000"/>
                  </a:schemeClr>
                </a:solidFill>
              </a:rPr>
              <a:t>the event is cancelled </a:t>
            </a:r>
            <a:r>
              <a:rPr lang="en-GB" b="0" dirty="0">
                <a:solidFill>
                  <a:schemeClr val="tx2">
                    <a:lumMod val="75000"/>
                  </a:schemeClr>
                </a:solidFill>
              </a:rPr>
              <a:t>– in this situation the ‘relevant’ costs would not be incurred, but refunds would need to be issued (another cost) and there would be no income.</a:t>
            </a:r>
          </a:p>
          <a:p>
            <a:pPr algn="l"/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6961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6694512" cy="1656183"/>
          </a:xfrm>
          <a:solidFill>
            <a:schemeClr val="tx2">
              <a:lumMod val="50000"/>
            </a:schemeClr>
          </a:solidFill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/>
            </a:r>
            <a:br>
              <a:rPr lang="en-US" b="1" dirty="0" smtClean="0">
                <a:solidFill>
                  <a:schemeClr val="bg1"/>
                </a:solidFill>
              </a:rPr>
            </a:br>
            <a:r>
              <a:rPr lang="en-US" b="1" dirty="0" smtClean="0">
                <a:solidFill>
                  <a:schemeClr val="bg1"/>
                </a:solidFill>
              </a:rPr>
              <a:t>Opportunity </a:t>
            </a:r>
            <a:r>
              <a:rPr lang="en-US" b="1" dirty="0">
                <a:solidFill>
                  <a:schemeClr val="bg1"/>
                </a:solidFill>
              </a:rPr>
              <a:t>costs</a:t>
            </a:r>
            <a:r>
              <a:rPr lang="en-US" b="1" dirty="0" smtClean="0">
                <a:solidFill>
                  <a:schemeClr val="bg1"/>
                </a:solidFill>
              </a:rPr>
              <a:t/>
            </a:r>
            <a:br>
              <a:rPr lang="en-US" b="1" dirty="0" smtClean="0">
                <a:solidFill>
                  <a:schemeClr val="bg1"/>
                </a:solidFill>
              </a:rPr>
            </a:b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2060848"/>
            <a:ext cx="8064896" cy="3816424"/>
          </a:xfrm>
        </p:spPr>
        <p:txBody>
          <a:bodyPr/>
          <a:lstStyle/>
          <a:p>
            <a:pPr algn="l"/>
            <a:endParaRPr lang="en-GB" b="0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l"/>
            <a:r>
              <a:rPr lang="en-GB" b="0" dirty="0" smtClean="0">
                <a:solidFill>
                  <a:schemeClr val="tx2">
                    <a:lumMod val="75000"/>
                  </a:schemeClr>
                </a:solidFill>
              </a:rPr>
              <a:t>The </a:t>
            </a:r>
            <a:r>
              <a:rPr lang="en-GB" b="0" dirty="0">
                <a:solidFill>
                  <a:schemeClr val="tx2">
                    <a:lumMod val="75000"/>
                  </a:schemeClr>
                </a:solidFill>
              </a:rPr>
              <a:t>opportunity cost is the value of the ‘opportunity’ lost for the next best alternative in making a specific decision. </a:t>
            </a:r>
            <a:endParaRPr lang="en-US" b="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6961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6694512" cy="1656183"/>
          </a:xfrm>
          <a:solidFill>
            <a:schemeClr val="tx2">
              <a:lumMod val="50000"/>
            </a:schemeClr>
          </a:solidFill>
        </p:spPr>
        <p:txBody>
          <a:bodyPr/>
          <a:lstStyle/>
          <a:p>
            <a:r>
              <a:rPr lang="en-GB" b="1" dirty="0" smtClean="0">
                <a:solidFill>
                  <a:schemeClr val="bg1"/>
                </a:solidFill>
              </a:rPr>
              <a:t>Difference </a:t>
            </a:r>
            <a:r>
              <a:rPr lang="en-GB" b="1" dirty="0">
                <a:solidFill>
                  <a:schemeClr val="bg1"/>
                </a:solidFill>
              </a:rPr>
              <a:t>between short term and long term decisions?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br>
              <a:rPr lang="en-US" b="1" dirty="0" smtClean="0">
                <a:solidFill>
                  <a:schemeClr val="bg1"/>
                </a:solidFill>
              </a:rPr>
            </a:b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2060848"/>
            <a:ext cx="8064896" cy="3816424"/>
          </a:xfrm>
        </p:spPr>
        <p:txBody>
          <a:bodyPr/>
          <a:lstStyle/>
          <a:p>
            <a:pPr algn="l"/>
            <a:endParaRPr lang="en-US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l"/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0495041"/>
              </p:ext>
            </p:extLst>
          </p:nvPr>
        </p:nvGraphicFramePr>
        <p:xfrm>
          <a:off x="755576" y="1988840"/>
          <a:ext cx="7920880" cy="413294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960440"/>
                <a:gridCol w="3960440"/>
              </a:tblGrid>
              <a:tr h="3473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u="sng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Short term decisions</a:t>
                      </a:r>
                      <a:endParaRPr lang="en-GB" sz="180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u="sng" dirty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Long term decisions</a:t>
                      </a:r>
                      <a:endParaRPr lang="en-GB" sz="1800" dirty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8580" marR="68580" marT="0" marB="0"/>
                </a:tc>
              </a:tr>
              <a:tr h="148301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Operational, tactical in nature, meeting short term goals, or reacting to a crisis i.e. making the best of resources in the short term</a:t>
                      </a: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Strategic in nature, impact on corporate level objectives and goals i.e. making the best of resources in the long term</a:t>
                      </a: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8777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Each decision involves relatively small amounts of monetary value</a:t>
                      </a: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Each decision can involve large sums of monetary value</a:t>
                      </a: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1803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Relatively easy to change decision, withdraw from activity if the business environment changes</a:t>
                      </a: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Making wrong decisions can have a major financial impact on the firm</a:t>
                      </a: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6961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6694512" cy="1656183"/>
          </a:xfrm>
          <a:solidFill>
            <a:schemeClr val="tx2">
              <a:lumMod val="50000"/>
            </a:schemeClr>
          </a:solidFill>
        </p:spPr>
        <p:txBody>
          <a:bodyPr/>
          <a:lstStyle/>
          <a:p>
            <a:r>
              <a:rPr lang="en-GB" b="1" dirty="0" smtClean="0">
                <a:solidFill>
                  <a:schemeClr val="bg1"/>
                </a:solidFill>
              </a:rPr>
              <a:t>Types </a:t>
            </a:r>
            <a:r>
              <a:rPr lang="en-GB" b="1" dirty="0">
                <a:solidFill>
                  <a:schemeClr val="bg1"/>
                </a:solidFill>
              </a:rPr>
              <a:t>of short term decisions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br>
              <a:rPr lang="en-US" b="1" dirty="0" smtClean="0">
                <a:solidFill>
                  <a:schemeClr val="bg1"/>
                </a:solidFill>
              </a:rPr>
            </a:b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2060848"/>
            <a:ext cx="8064896" cy="3816424"/>
          </a:xfrm>
        </p:spPr>
        <p:txBody>
          <a:bodyPr>
            <a:normAutofit lnSpcReduction="10000"/>
          </a:bodyPr>
          <a:lstStyle/>
          <a:p>
            <a:pPr marL="457200" indent="-457200" algn="l">
              <a:buFont typeface="Wingdings" pitchFamily="2" charset="2"/>
              <a:buChar char="Ø"/>
            </a:pPr>
            <a:r>
              <a:rPr lang="en-US" b="0" dirty="0" smtClean="0">
                <a:solidFill>
                  <a:schemeClr val="tx2">
                    <a:lumMod val="75000"/>
                  </a:schemeClr>
                </a:solidFill>
              </a:rPr>
              <a:t>Make or buy</a:t>
            </a:r>
          </a:p>
          <a:p>
            <a:pPr marL="457200" indent="-457200" algn="l">
              <a:buFont typeface="Wingdings" pitchFamily="2" charset="2"/>
              <a:buChar char="Ø"/>
            </a:pPr>
            <a:endParaRPr lang="en-US" b="0" dirty="0">
              <a:solidFill>
                <a:schemeClr val="tx2">
                  <a:lumMod val="75000"/>
                </a:schemeClr>
              </a:solidFill>
            </a:endParaRPr>
          </a:p>
          <a:p>
            <a:pPr marL="457200" indent="-457200" algn="l">
              <a:buFont typeface="Wingdings" pitchFamily="2" charset="2"/>
              <a:buChar char="Ø"/>
            </a:pPr>
            <a:r>
              <a:rPr lang="en-US" b="0" dirty="0" smtClean="0">
                <a:solidFill>
                  <a:schemeClr val="tx2">
                    <a:lumMod val="75000"/>
                  </a:schemeClr>
                </a:solidFill>
              </a:rPr>
              <a:t>Cease operations</a:t>
            </a:r>
          </a:p>
          <a:p>
            <a:pPr algn="l"/>
            <a:endParaRPr lang="en-US" b="0" dirty="0">
              <a:solidFill>
                <a:schemeClr val="tx2">
                  <a:lumMod val="75000"/>
                </a:schemeClr>
              </a:solidFill>
            </a:endParaRPr>
          </a:p>
          <a:p>
            <a:pPr marL="457200" indent="-457200" algn="l">
              <a:buFont typeface="Wingdings" pitchFamily="2" charset="2"/>
              <a:buChar char="Ø"/>
            </a:pPr>
            <a:r>
              <a:rPr lang="en-US" b="0" dirty="0" smtClean="0">
                <a:solidFill>
                  <a:schemeClr val="tx2">
                    <a:lumMod val="75000"/>
                  </a:schemeClr>
                </a:solidFill>
              </a:rPr>
              <a:t>Offer special packages</a:t>
            </a:r>
          </a:p>
          <a:p>
            <a:pPr marL="457200" indent="-457200" algn="l">
              <a:buFont typeface="Wingdings" pitchFamily="2" charset="2"/>
              <a:buChar char="Ø"/>
            </a:pPr>
            <a:endParaRPr lang="en-US" b="0" dirty="0">
              <a:solidFill>
                <a:schemeClr val="tx2">
                  <a:lumMod val="75000"/>
                </a:schemeClr>
              </a:solidFill>
            </a:endParaRPr>
          </a:p>
          <a:p>
            <a:pPr marL="457200" indent="-457200" algn="l">
              <a:buFont typeface="Wingdings" pitchFamily="2" charset="2"/>
              <a:buChar char="Ø"/>
            </a:pPr>
            <a:r>
              <a:rPr lang="en-US" b="0" dirty="0" smtClean="0">
                <a:solidFill>
                  <a:schemeClr val="tx2">
                    <a:lumMod val="75000"/>
                  </a:schemeClr>
                </a:solidFill>
              </a:rPr>
              <a:t>Acceptance of one off contracts</a:t>
            </a:r>
            <a:endParaRPr lang="en-US" b="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6961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1002</Words>
  <Application>Microsoft Office PowerPoint</Application>
  <PresentationFormat>On-screen Show (4:3)</PresentationFormat>
  <Paragraphs>260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 Chapter 5</vt:lpstr>
      <vt:lpstr> Objectives </vt:lpstr>
      <vt:lpstr>Relevant costs in decision making </vt:lpstr>
      <vt:lpstr> Events Example </vt:lpstr>
      <vt:lpstr> Solution (1) </vt:lpstr>
      <vt:lpstr> Solution (2) </vt:lpstr>
      <vt:lpstr> Opportunity costs </vt:lpstr>
      <vt:lpstr>Difference between short term and long term decisions?  </vt:lpstr>
      <vt:lpstr>Types of short term decisions  </vt:lpstr>
      <vt:lpstr>Example: make or buy decision  </vt:lpstr>
      <vt:lpstr> Solution  </vt:lpstr>
      <vt:lpstr>Example: decision to cease tour destination </vt:lpstr>
      <vt:lpstr> Close the Indian operation  </vt:lpstr>
      <vt:lpstr>Original data amended to only show the relevant costs for each location </vt:lpstr>
      <vt:lpstr> Additional Considerations  </vt:lpstr>
      <vt:lpstr> Summary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TAJ</dc:creator>
  <cp:lastModifiedBy>TAJ</cp:lastModifiedBy>
  <cp:revision>9</cp:revision>
  <dcterms:created xsi:type="dcterms:W3CDTF">2012-08-01T20:46:07Z</dcterms:created>
  <dcterms:modified xsi:type="dcterms:W3CDTF">2012-08-25T15:35:04Z</dcterms:modified>
</cp:coreProperties>
</file>