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85F"/>
    <a:srgbClr val="132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58" autoAdjust="0"/>
  </p:normalViewPr>
  <p:slideViewPr>
    <p:cSldViewPr>
      <p:cViewPr>
        <p:scale>
          <a:sx n="77" d="100"/>
          <a:sy n="77" d="100"/>
        </p:scale>
        <p:origin x="-117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Strategic Managerial Accounting: hospitality, tourism &amp; events applications 6e</a:t>
            </a:r>
          </a:p>
          <a:p>
            <a:pPr lvl="0"/>
            <a:endParaRPr lang="cy-GB" dirty="0" smtClean="0"/>
          </a:p>
          <a:p>
            <a:pPr lvl="0"/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2039938" y="6497638"/>
            <a:ext cx="71040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 Jones 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 al: </a:t>
            </a:r>
            <a:r>
              <a:rPr lang="en-GB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Strategic</a:t>
            </a:r>
            <a:r>
              <a:rPr lang="en-GB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Managerial Accounting: </a:t>
            </a: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Hospitality, Tourism &amp; Events Applications</a:t>
            </a:r>
            <a:r>
              <a:rPr lang="en-GB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6thedition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Goodfellow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Publishers</a:t>
            </a:r>
          </a:p>
        </p:txBody>
      </p:sp>
      <p:pic>
        <p:nvPicPr>
          <p:cNvPr id="8" name="Picture 7" descr="GP_JONES_WE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52320" y="260647"/>
            <a:ext cx="1276475" cy="1662841"/>
          </a:xfrm>
          <a:prstGeom prst="rect">
            <a:avLst/>
          </a:prstGeom>
        </p:spPr>
      </p:pic>
      <p:pic>
        <p:nvPicPr>
          <p:cNvPr id="9" name="Picture 8" descr="GP LOGO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5536" y="6165304"/>
            <a:ext cx="504056" cy="4853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3200" b="1" kern="1200" baseline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Chapter </a:t>
            </a:r>
            <a:r>
              <a:rPr lang="en-US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Short-term </a:t>
            </a:r>
            <a:r>
              <a:rPr lang="en-US" dirty="0">
                <a:solidFill>
                  <a:schemeClr val="bg1"/>
                </a:solidFill>
              </a:rPr>
              <a:t>Decision Making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Example</a:t>
            </a:r>
            <a:r>
              <a:rPr lang="en-GB" b="1" dirty="0">
                <a:solidFill>
                  <a:schemeClr val="bg1"/>
                </a:solidFill>
              </a:rPr>
              <a:t>: make or buy decision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3" t="28378" r="19560" b="9966"/>
          <a:stretch/>
        </p:blipFill>
        <p:spPr bwMode="auto">
          <a:xfrm>
            <a:off x="1115616" y="1988840"/>
            <a:ext cx="7574693" cy="4510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6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Solution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549991"/>
              </p:ext>
            </p:extLst>
          </p:nvPr>
        </p:nvGraphicFramePr>
        <p:xfrm>
          <a:off x="755576" y="2186577"/>
          <a:ext cx="5184576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2474"/>
                <a:gridCol w="1284467"/>
                <a:gridCol w="1097635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Island Resorts Hotel </a:t>
                      </a:r>
                      <a:endParaRPr lang="en-GB" sz="1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MAKE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BUY</a:t>
                      </a: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Bread Rolls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30,000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30,000</a:t>
                      </a: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Purchase price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$0.15</a:t>
                      </a:r>
                      <a:endParaRPr lang="en-GB" sz="18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Variable material cost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$1,800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Variable labour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$1,200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</a:tr>
              <a:tr h="380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Fixed costs avoided if not making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$1,300 </a:t>
                      </a:r>
                      <a:endParaRPr lang="en-GB" sz="18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 relevant costs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dbl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$4,300 </a:t>
                      </a:r>
                      <a:endParaRPr lang="en-GB" sz="18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dbl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$4,500</a:t>
                      </a:r>
                      <a:endParaRPr lang="en-GB" sz="18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Example</a:t>
            </a:r>
            <a:r>
              <a:rPr lang="en-US" b="1" dirty="0">
                <a:solidFill>
                  <a:schemeClr val="bg1"/>
                </a:solidFill>
              </a:rPr>
              <a:t>: decision to cease tour destination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174960"/>
              </p:ext>
            </p:extLst>
          </p:nvPr>
        </p:nvGraphicFramePr>
        <p:xfrm>
          <a:off x="755573" y="2132857"/>
          <a:ext cx="7992890" cy="3747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8639"/>
                <a:gridCol w="694360"/>
                <a:gridCol w="927404"/>
                <a:gridCol w="792088"/>
                <a:gridCol w="708729"/>
                <a:gridCol w="2891670"/>
              </a:tblGrid>
              <a:tr h="224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Peace Yoga Retreats</a:t>
                      </a:r>
                      <a:endParaRPr lang="en-GB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India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Portugal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Turkey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Notes:</a:t>
                      </a:r>
                    </a:p>
                  </a:txBody>
                  <a:tcPr marL="68580" marR="68580" marT="0" marB="0" anchor="b"/>
                </a:tc>
              </a:tr>
              <a:tr h="224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£,000s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£,000s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£,000s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£,000s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</a:tr>
              <a:tr h="897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Revenue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 all-inclusive price covering plane, transfers, accommodation, full board, local representative and yoga teacher</a:t>
                      </a:r>
                    </a:p>
                  </a:txBody>
                  <a:tcPr marL="68580" marR="68580" marT="0" marB="0" anchor="b"/>
                </a:tc>
              </a:tr>
              <a:tr h="442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Variable transport costs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Includes plane and transfers per person</a:t>
                      </a:r>
                    </a:p>
                  </a:txBody>
                  <a:tcPr marL="68580" marR="68580" marT="0" marB="0" anchor="b"/>
                </a:tc>
              </a:tr>
              <a:tr h="449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Variable hospitality costs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845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Includes resort accommodation and meal costs</a:t>
                      </a:r>
                    </a:p>
                  </a:txBody>
                  <a:tcPr marL="68580" marR="68580" marT="0" marB="0" anchor="b"/>
                </a:tc>
              </a:tr>
              <a:tr h="224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Fixed resort cost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Local representative &amp; yoga teacher</a:t>
                      </a:r>
                    </a:p>
                  </a:txBody>
                  <a:tcPr marL="68580" marR="68580" marT="0" marB="0" anchor="b"/>
                </a:tc>
              </a:tr>
              <a:tr h="224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Fixed Head Office costs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Fixed HO costs shared by 3 locations</a:t>
                      </a:r>
                    </a:p>
                  </a:txBody>
                  <a:tcPr marL="68580" marR="68580" marT="0" marB="0" anchor="b"/>
                </a:tc>
              </a:tr>
              <a:tr h="224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 Costs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410</a:t>
                      </a:r>
                      <a:endParaRPr lang="en-GB" sz="12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595</a:t>
                      </a:r>
                      <a:endParaRPr lang="en-GB" sz="12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435</a:t>
                      </a:r>
                      <a:endParaRPr lang="en-GB" sz="12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1440</a:t>
                      </a:r>
                      <a:endParaRPr lang="en-GB" sz="12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</a:tr>
              <a:tr h="442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Operating profit/loss by location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dbl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-10</a:t>
                      </a:r>
                      <a:endParaRPr lang="en-GB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dbl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105</a:t>
                      </a:r>
                      <a:endParaRPr lang="en-GB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dbl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65</a:t>
                      </a:r>
                      <a:endParaRPr lang="en-GB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dbl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160</a:t>
                      </a:r>
                      <a:endParaRPr lang="en-GB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Close </a:t>
            </a:r>
            <a:r>
              <a:rPr lang="en-US" b="1" dirty="0">
                <a:solidFill>
                  <a:schemeClr val="bg1"/>
                </a:solidFill>
              </a:rPr>
              <a:t>the Indian operation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614275"/>
              </p:ext>
            </p:extLst>
          </p:nvPr>
        </p:nvGraphicFramePr>
        <p:xfrm>
          <a:off x="827584" y="1988840"/>
          <a:ext cx="7848873" cy="4166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4277"/>
                <a:gridCol w="868107"/>
                <a:gridCol w="746344"/>
                <a:gridCol w="868981"/>
                <a:gridCol w="3241164"/>
              </a:tblGrid>
              <a:tr h="240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 dirty="0">
                          <a:effectLst/>
                        </a:rPr>
                        <a:t>Peace Yoga Retreats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Portugal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Turkey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Totals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Notes: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1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£,000s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£,000s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£,000s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</a:tr>
              <a:tr h="964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Revenue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 all-inclusive price covering plane, transfers, accommodation, full board, local representative and yoga teacher</a:t>
                      </a:r>
                    </a:p>
                  </a:txBody>
                  <a:tcPr marL="68580" marR="68580" marT="0" marB="0" anchor="b"/>
                </a:tc>
              </a:tr>
              <a:tr h="482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Variable transport costs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Includes plane and transfers per person</a:t>
                      </a:r>
                    </a:p>
                  </a:txBody>
                  <a:tcPr marL="68580" marR="68580" marT="0" marB="0" anchor="b"/>
                </a:tc>
              </a:tr>
              <a:tr h="482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Variable hospitality costs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Includes resort accommodation and meal costs</a:t>
                      </a:r>
                    </a:p>
                  </a:txBody>
                  <a:tcPr marL="68580" marR="68580" marT="0" marB="0" anchor="b"/>
                </a:tc>
              </a:tr>
              <a:tr h="482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Fixed resort cost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Local representative &amp; yoga teacher</a:t>
                      </a:r>
                    </a:p>
                  </a:txBody>
                  <a:tcPr marL="68580" marR="68580" marT="0" marB="0" anchor="b"/>
                </a:tc>
              </a:tr>
              <a:tr h="482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Fixed Head Office costs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Fixed HO costs shared by 2 locations</a:t>
                      </a:r>
                    </a:p>
                  </a:txBody>
                  <a:tcPr marL="68580" marR="68580" marT="0" marB="0" anchor="b"/>
                </a:tc>
              </a:tr>
              <a:tr h="241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 Costs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645</a:t>
                      </a:r>
                      <a:endParaRPr lang="en-GB" sz="14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485</a:t>
                      </a:r>
                      <a:endParaRPr lang="en-GB" sz="14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1130</a:t>
                      </a:r>
                      <a:endParaRPr lang="en-GB" sz="14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</a:tr>
              <a:tr h="482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Operating profit by location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dbl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55</a:t>
                      </a:r>
                      <a:endParaRPr lang="en-GB" sz="14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dbl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endParaRPr lang="en-GB" sz="14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u="dbl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70</a:t>
                      </a:r>
                      <a:endParaRPr lang="en-GB" sz="14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Profit is much lower without operations in India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Original </a:t>
            </a:r>
            <a:r>
              <a:rPr lang="en-GB" b="1" dirty="0">
                <a:solidFill>
                  <a:schemeClr val="bg1"/>
                </a:solidFill>
              </a:rPr>
              <a:t>data </a:t>
            </a:r>
            <a:r>
              <a:rPr lang="en-GB" b="1" dirty="0" smtClean="0">
                <a:solidFill>
                  <a:schemeClr val="bg1"/>
                </a:solidFill>
              </a:rPr>
              <a:t>amended </a:t>
            </a:r>
            <a:r>
              <a:rPr lang="en-GB" b="1" dirty="0">
                <a:solidFill>
                  <a:schemeClr val="bg1"/>
                </a:solidFill>
              </a:rPr>
              <a:t>to only show the relevant costs for each location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415745"/>
              </p:ext>
            </p:extLst>
          </p:nvPr>
        </p:nvGraphicFramePr>
        <p:xfrm>
          <a:off x="683568" y="2060848"/>
          <a:ext cx="7992888" cy="3921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7714"/>
                <a:gridCol w="725618"/>
                <a:gridCol w="845844"/>
                <a:gridCol w="724766"/>
                <a:gridCol w="725618"/>
                <a:gridCol w="2903328"/>
              </a:tblGrid>
              <a:tr h="221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Peace Yoga Retreats</a:t>
                      </a:r>
                      <a:endParaRPr lang="en-GB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India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Portugal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Turkey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Notes:</a:t>
                      </a:r>
                    </a:p>
                  </a:txBody>
                  <a:tcPr marL="68580" marR="68580" marT="0" marB="0" anchor="b"/>
                </a:tc>
              </a:tr>
              <a:tr h="221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£,000s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£,000s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£,000s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£,000s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</a:tr>
              <a:tr h="882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Revenue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 all-inclusive price covering plane, transfers, accommodation, full board, local representative and yoga teacher</a:t>
                      </a:r>
                    </a:p>
                  </a:txBody>
                  <a:tcPr marL="68580" marR="68580" marT="0" marB="0" anchor="b"/>
                </a:tc>
              </a:tr>
              <a:tr h="442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Variable transport costs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Includes plane and transfers per person</a:t>
                      </a:r>
                    </a:p>
                  </a:txBody>
                  <a:tcPr marL="68580" marR="68580" marT="0" marB="0" anchor="b"/>
                </a:tc>
              </a:tr>
              <a:tr h="442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Variable hospitality costs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845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Includes resort accommodation and meal costs</a:t>
                      </a:r>
                    </a:p>
                  </a:txBody>
                  <a:tcPr marL="68580" marR="68580" marT="0" marB="0" anchor="b"/>
                </a:tc>
              </a:tr>
              <a:tr h="434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Fixed resort cost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Local representative &amp; yoga teacher</a:t>
                      </a:r>
                    </a:p>
                  </a:txBody>
                  <a:tcPr marL="68580" marR="68580" marT="0" marB="0" anchor="b"/>
                </a:tc>
              </a:tr>
              <a:tr h="221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Fixed Head Office costs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Not a location operating cost</a:t>
                      </a:r>
                    </a:p>
                  </a:txBody>
                  <a:tcPr marL="68580" marR="68580" marT="0" marB="0" anchor="b"/>
                </a:tc>
              </a:tr>
              <a:tr h="221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 Costs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310</a:t>
                      </a:r>
                      <a:endParaRPr lang="en-GB" sz="12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495</a:t>
                      </a:r>
                      <a:endParaRPr lang="en-GB" sz="12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335</a:t>
                      </a:r>
                      <a:endParaRPr lang="en-GB" sz="12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1440</a:t>
                      </a:r>
                      <a:endParaRPr lang="en-GB" sz="12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</a:tr>
              <a:tr h="434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Operating profit by location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dbl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</a:t>
                      </a:r>
                      <a:endParaRPr lang="en-GB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dbl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205</a:t>
                      </a:r>
                      <a:endParaRPr lang="en-GB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dbl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165</a:t>
                      </a:r>
                      <a:endParaRPr lang="en-GB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dbl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160</a:t>
                      </a:r>
                      <a:endParaRPr lang="en-GB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All locations make a positive input to company profits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Additional </a:t>
            </a:r>
            <a:r>
              <a:rPr lang="en-US" b="1" dirty="0" smtClean="0">
                <a:solidFill>
                  <a:schemeClr val="bg1"/>
                </a:solidFill>
              </a:rPr>
              <a:t>Considerations 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The long term perspective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Scarce resources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Uncertainty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Outsourcing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Summary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Relevant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costs are those that are relevant to a specific decision being made.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An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opportunity cost is concerned with the ‘missed opportunity’ when deciding between mutually exclusive options.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There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are various types of short term decisions – each may have a slightly different focus or role within the organisation.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Short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term decisions can have long term implications for an organisation.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Scarce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resource can lead managers to focus on how to use them to maximise the return for the organisation.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Objectives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After studying this t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opic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you will be able to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Understand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costs that are relevant to the decision making process in different circumstances;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Demonstrate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working knowledge of typical short term decisions managers have to make and how financial data can support these decisions;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Recognise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the issues of managing scarce recourses in decision making; and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Appreciate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the implications of outsourcing in a business context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Relevant </a:t>
            </a:r>
            <a:r>
              <a:rPr lang="en-GB" b="1" dirty="0">
                <a:solidFill>
                  <a:schemeClr val="bg1"/>
                </a:solidFill>
              </a:rPr>
              <a:t>costs in decision making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In short term decision making costs can be classified as to whether they are:</a:t>
            </a:r>
          </a:p>
          <a:p>
            <a:pPr algn="l"/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Relevant</a:t>
            </a: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 or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Irrelevant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Events </a:t>
            </a:r>
            <a:r>
              <a:rPr lang="en-US" b="1" dirty="0" smtClean="0">
                <a:solidFill>
                  <a:schemeClr val="bg1"/>
                </a:solidFill>
              </a:rPr>
              <a:t>Example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venue has been hired for a commercial event to take place in 2 weeks’ time, unfortunately ticket sales have been very slow and it looks as though the event will be run at a loss.  </a:t>
            </a:r>
            <a:endParaRPr lang="en-GB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manager of the events company needs to make the decision ‘should the event be cancelled or not?’ from a financial perspective he would need to look at the ‘relevant’ costs to see which costs would be ‘relevant’ to his decision.  </a:t>
            </a:r>
            <a:endParaRPr lang="en-GB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What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would these be?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Solution </a:t>
            </a:r>
            <a:r>
              <a:rPr lang="en-US" b="1" dirty="0" smtClean="0">
                <a:solidFill>
                  <a:schemeClr val="bg1"/>
                </a:solidFill>
              </a:rPr>
              <a:t>(1)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024489"/>
              </p:ext>
            </p:extLst>
          </p:nvPr>
        </p:nvGraphicFramePr>
        <p:xfrm>
          <a:off x="683568" y="2060849"/>
          <a:ext cx="7992887" cy="4172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4"/>
                <a:gridCol w="5256583"/>
              </a:tblGrid>
              <a:tr h="57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Venue hirer costs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Irrelevant</a:t>
                      </a:r>
                      <a:r>
                        <a:rPr lang="en-GB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already paid in full, with a 100% charge if cancelled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Printing tickets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Irrelevant</a:t>
                      </a:r>
                      <a:r>
                        <a:rPr lang="en-GB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tickets already printed and cannot be reused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Performing artists fees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Irrelevant</a:t>
                      </a:r>
                      <a:r>
                        <a:rPr lang="en-GB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already paid in full, with a 100% charge if cancelled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Permanent event company staff salaries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Irrelevant</a:t>
                      </a:r>
                      <a:r>
                        <a:rPr lang="en-GB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they still have to be paid even if this event doesn’t run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Casual staff employed for the event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Relevant</a:t>
                      </a:r>
                      <a:r>
                        <a:rPr lang="en-GB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if the event is cancelled these will not have to be paid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Food &amp; Beverage material costs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Relevant</a:t>
                      </a:r>
                      <a:r>
                        <a:rPr lang="en-GB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the food hasn’t been ordered as yet, if the event is cancelled there is no F &amp; B costs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0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Merchandising costs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Irrelevant</a:t>
                      </a:r>
                      <a:r>
                        <a:rPr lang="en-GB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programmes and t-shirts already printed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0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Event publicity costs, flyers &amp; posters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Irrelevant</a:t>
                      </a:r>
                      <a:r>
                        <a:rPr lang="en-GB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already printed and distributed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Solution </a:t>
            </a:r>
            <a:r>
              <a:rPr lang="en-US" b="1" dirty="0" smtClean="0">
                <a:solidFill>
                  <a:schemeClr val="bg1"/>
                </a:solidFill>
              </a:rPr>
              <a:t>(2)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For this specific decision the balance is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algn="l"/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Decision A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the event goes ahead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– if it does there is some income, but all the ‘relevant’ costs will be incurred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l"/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Decision B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the event is cancelled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– in this situation the ‘relevant’ costs would not be incurred, but refunds would need to be issued (another cost) and there would be no income.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Opportunity </a:t>
            </a:r>
            <a:r>
              <a:rPr lang="en-US" b="1" dirty="0">
                <a:solidFill>
                  <a:schemeClr val="bg1"/>
                </a:solidFill>
              </a:rPr>
              <a:t>costs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GB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opportunity cost is the value of the ‘opportunity’ lost for the next best alternative in making a specific decision. 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Difference </a:t>
            </a:r>
            <a:r>
              <a:rPr lang="en-GB" b="1" dirty="0">
                <a:solidFill>
                  <a:schemeClr val="bg1"/>
                </a:solidFill>
              </a:rPr>
              <a:t>between short term and long term decisions?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495041"/>
              </p:ext>
            </p:extLst>
          </p:nvPr>
        </p:nvGraphicFramePr>
        <p:xfrm>
          <a:off x="755576" y="1988840"/>
          <a:ext cx="7920880" cy="4132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47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Short term decisions</a:t>
                      </a:r>
                      <a:endParaRPr lang="en-GB" sz="18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Long term decisions</a:t>
                      </a:r>
                      <a:endParaRPr lang="en-GB" sz="18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1483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Operational, tactical in nature, meeting short term goals, or reacting to a crisis i.e. making the best of resources in the short term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Strategic in nature, impact on corporate level objectives and goals i.e. making the best of resources in the long term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77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Each decision involves relatively small amounts of monetary value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Each decision can involve large sums of monetary value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Relatively easy to change decision, withdraw from activity if the business environment changes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Making wrong decisions can have a major financial impact on the firm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Types </a:t>
            </a:r>
            <a:r>
              <a:rPr lang="en-GB" b="1" dirty="0">
                <a:solidFill>
                  <a:schemeClr val="bg1"/>
                </a:solidFill>
              </a:rPr>
              <a:t>of short term decisions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Make or buy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Cease operations</a:t>
            </a:r>
          </a:p>
          <a:p>
            <a:pPr algn="l"/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Offer special packages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Acceptance of one off contracts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1002</Words>
  <Application>Microsoft Office PowerPoint</Application>
  <PresentationFormat>On-screen Show (4:3)</PresentationFormat>
  <Paragraphs>260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Chapter 5</vt:lpstr>
      <vt:lpstr> Objectives </vt:lpstr>
      <vt:lpstr>Relevant costs in decision making </vt:lpstr>
      <vt:lpstr> Events Example </vt:lpstr>
      <vt:lpstr> Solution (1) </vt:lpstr>
      <vt:lpstr> Solution (2) </vt:lpstr>
      <vt:lpstr> Opportunity costs </vt:lpstr>
      <vt:lpstr>Difference between short term and long term decisions?  </vt:lpstr>
      <vt:lpstr>Types of short term decisions  </vt:lpstr>
      <vt:lpstr>Example: make or buy decision  </vt:lpstr>
      <vt:lpstr> Solution  </vt:lpstr>
      <vt:lpstr>Example: decision to cease tour destination </vt:lpstr>
      <vt:lpstr> Close the Indian operation  </vt:lpstr>
      <vt:lpstr>Original data amended to only show the relevant costs for each location </vt:lpstr>
      <vt:lpstr> Additional Considerations  </vt:lpstr>
      <vt:lpstr> Summary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TAJ</dc:creator>
  <cp:lastModifiedBy>TAJ</cp:lastModifiedBy>
  <cp:revision>9</cp:revision>
  <dcterms:created xsi:type="dcterms:W3CDTF">2012-08-01T20:46:07Z</dcterms:created>
  <dcterms:modified xsi:type="dcterms:W3CDTF">2012-08-25T15:35:04Z</dcterms:modified>
</cp:coreProperties>
</file>